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1" r:id="rId2"/>
    <p:sldId id="305" r:id="rId3"/>
    <p:sldId id="324" r:id="rId4"/>
    <p:sldId id="302" r:id="rId5"/>
    <p:sldId id="306" r:id="rId6"/>
    <p:sldId id="307" r:id="rId7"/>
    <p:sldId id="308" r:id="rId8"/>
    <p:sldId id="309" r:id="rId9"/>
    <p:sldId id="310" r:id="rId10"/>
    <p:sldId id="325" r:id="rId11"/>
    <p:sldId id="326" r:id="rId12"/>
    <p:sldId id="267" r:id="rId13"/>
    <p:sldId id="269" r:id="rId14"/>
    <p:sldId id="284" r:id="rId15"/>
    <p:sldId id="292" r:id="rId16"/>
    <p:sldId id="293" r:id="rId17"/>
    <p:sldId id="294" r:id="rId18"/>
    <p:sldId id="290" r:id="rId19"/>
    <p:sldId id="296" r:id="rId20"/>
    <p:sldId id="297" r:id="rId21"/>
    <p:sldId id="298" r:id="rId22"/>
    <p:sldId id="299" r:id="rId23"/>
    <p:sldId id="300" r:id="rId24"/>
    <p:sldId id="295" r:id="rId25"/>
    <p:sldId id="327" r:id="rId26"/>
    <p:sldId id="328" r:id="rId27"/>
    <p:sldId id="329" r:id="rId28"/>
    <p:sldId id="317" r:id="rId29"/>
    <p:sldId id="330" r:id="rId30"/>
    <p:sldId id="331" r:id="rId31"/>
    <p:sldId id="332" r:id="rId32"/>
    <p:sldId id="334" r:id="rId33"/>
    <p:sldId id="320" r:id="rId34"/>
    <p:sldId id="315" r:id="rId35"/>
    <p:sldId id="3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C91E6-5C2E-4D54-A5D3-A9911DD0937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5B1A0-669C-4577-812F-EF2BEF81C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774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944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60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87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1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87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70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1C41-D9E6-4330-B519-8933CC9D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55210-22C0-4325-84AF-1955B50B4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7071-B201-4923-89F7-7CC6606E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636D-BF8F-446A-81E7-53ED6142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97E3-34AA-4628-A6CD-648D9C45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11BB-8A66-456F-B574-9D9FF4C2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C96CA-4EA9-48A9-A5FA-CC974199B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5E8F-24A3-4EC7-AC85-F5DB5F45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D031-C79F-468E-997C-58934EF6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895E-C053-4B59-906B-4378206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198BB-2ACC-4E24-8834-0DC2A2C76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C8F6D-82EC-40C6-8031-4C92388E7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0FDF-D728-4AE4-B8B0-EE2D54C3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A940-E926-418B-90FB-FF30F8B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BD75F-F47D-48E5-83E8-1DB56110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1912-168B-4EC7-AD24-ED140A60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BE80-D3BD-40DC-B300-7694885C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A417-C782-4114-A4CE-62646116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DB6C-D4CE-4697-8C97-6BA4B1FD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0E5A-3ACF-422C-B1DC-2452C764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EE40-6F13-4B08-95D9-850E2BC1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2C86-70EF-49F1-8906-D9BAF5FA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29E7-A0E1-4082-8BBF-FBF9C6B4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F7EBB-02DC-420E-9742-6A299A4A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7A336-61E0-4D8D-8760-AC8C464F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288-DF7E-4024-9CE9-6884CA0B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8E02-0B24-40D7-A43A-356118F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FE297-BA02-46F4-8B59-B549A10E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A3F55-E803-4512-A245-6D3FC984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699A2-55D2-462C-A8BB-D7060E08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C16E-1DDA-4DEE-A844-61E4F6D5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05B8-D6A9-4D97-8A76-27DD461C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C271-7D60-4139-AB2E-F99E0348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102B-8E25-4854-9E55-2F222AFE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9F073-D806-47C1-B4A6-B79301F67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18C10-0BB2-44D5-A9F9-2DA0E6CEA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AE585-1F12-4A6C-95E0-5B971B47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CFBE7-CBA1-4909-A9B3-9F6F8EEA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7E4D0-5060-405E-96C7-BB649CDC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5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5156-A8EE-427E-8272-2D64005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607D4-487E-420F-973F-0A3A0F72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8EF2B-69DE-4465-84BC-5213A6F7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27640-6EF8-4936-971E-D7194836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6CDFC-F973-4AA3-811E-1281F08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0A76F-0605-45B8-9467-422F98BE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5A6C-DA70-48FE-9199-4946D966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A59B-FABD-4480-A944-7F87C73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D57B-7545-4352-BEDA-6B521E7B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29E93-3364-46AC-A080-87D579787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7ABFE-F3A9-4494-918F-605239C3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E5582-4D2A-42D6-9E10-19D37734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135DC-B125-4BAB-AEFD-FC6BEE7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EBD8-04AF-41DC-9ED1-4C7EC510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B819-978A-49DB-8A68-81E3B8579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CA37-228A-42ED-A241-EEFD7C8F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29CD4-EBC9-497A-96E2-D684D38C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B4BA0-87ED-4D0A-BA89-86F0FA4D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D0A60-B9D6-47DA-95FD-DE6A1718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B4CE0-D295-4D7D-8E7E-0C818F29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61FCF-4B35-406D-B5F2-E44A4CBB4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4EFC-B7AA-40A1-97FE-3BA6893D0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EE02-668F-4A8A-899D-0D2F97BFC52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4ECEF-1D93-4F5B-83F6-6B7CEAC1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F751-F3B8-4BEE-96E7-B08C6AC90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8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3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4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7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FCDBBB-7F32-47E5-A6A3-9C4FDDE85D39}"/>
              </a:ext>
            </a:extLst>
          </p:cNvPr>
          <p:cNvCxnSpPr>
            <a:cxnSpLocks/>
          </p:cNvCxnSpPr>
          <p:nvPr/>
        </p:nvCxnSpPr>
        <p:spPr>
          <a:xfrm>
            <a:off x="7332141" y="5407705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95BE662-C294-477C-AD38-7B29AFEFE4C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239" y="4664108"/>
            <a:ext cx="58033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4ACABD-0FD8-49EC-A2A8-23C1C86621C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723" y="5100294"/>
            <a:ext cx="580338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00825-3F8B-4A13-9298-400C450E651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542" y="5852891"/>
            <a:ext cx="58033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009CFB-87ED-47AD-A2D9-40D4DF3028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943" y="6364808"/>
            <a:ext cx="580338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CC75DE-8524-4BB7-8567-58F760B387F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341" y="6050174"/>
            <a:ext cx="580338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2DA6FA-13CA-46DA-8E52-5567E428D0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185" y="6145978"/>
            <a:ext cx="580338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1B7E2DA-2BD4-49A9-B4D3-F136DED9CE3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245" y="5301893"/>
            <a:ext cx="580338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D5DF95F-9365-489E-BF01-5B0C24BDB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128" y="4921288"/>
            <a:ext cx="580338" cy="457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9D9F1DE-A077-437D-B94A-C2B76F652F1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022" y="5612139"/>
            <a:ext cx="580338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/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blipFill>
                <a:blip r:embed="rId10"/>
                <a:stretch>
                  <a:fillRect l="-1667" t="-2564" r="-45000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/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blipFill>
                <a:blip r:embed="rId11"/>
                <a:stretch>
                  <a:fillRect l="-1000"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/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/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blipFill>
                <a:blip r:embed="rId13"/>
                <a:stretch>
                  <a:fillRect l="-5696" r="-569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/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blipFill>
                <a:blip r:embed="rId14"/>
                <a:stretch>
                  <a:fillRect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/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= 0.444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blipFill>
                <a:blip r:embed="rId15"/>
                <a:stretch>
                  <a:fillRect l="-9722" t="-28261" r="-1597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/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0.444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/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blipFill>
                <a:blip r:embed="rId17"/>
                <a:stretch>
                  <a:fillRect l="-5696" r="-56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352E8E1-DF0A-4DA0-AE29-8F39015A409F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7E4296-E3FB-4B25-A3BC-6DE79E4D854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23441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/>
      <p:bldP spid="72" grpId="0"/>
      <p:bldP spid="73" grpId="0"/>
      <p:bldP spid="7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63A00-CB1B-4995-85A7-4883AD576F63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2356-E99D-4C47-B32B-2356BF657B77}"/>
              </a:ext>
            </a:extLst>
          </p:cNvPr>
          <p:cNvSpPr txBox="1"/>
          <p:nvPr/>
        </p:nvSpPr>
        <p:spPr>
          <a:xfrm>
            <a:off x="949841" y="1179691"/>
            <a:ext cx="7145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p</a:t>
            </a:r>
            <a:r>
              <a:rPr lang="en-US" sz="2800" dirty="0">
                <a:solidFill>
                  <a:schemeClr val="bg1"/>
                </a:solidFill>
              </a:rPr>
              <a:t> = capture probability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c</a:t>
            </a:r>
            <a:r>
              <a:rPr lang="en-US" sz="2800" dirty="0">
                <a:solidFill>
                  <a:schemeClr val="bg1"/>
                </a:solidFill>
              </a:rPr>
              <a:t> = recapture probability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f0</a:t>
            </a:r>
            <a:r>
              <a:rPr lang="en-US" sz="2800" dirty="0">
                <a:solidFill>
                  <a:schemeClr val="bg1"/>
                </a:solidFill>
              </a:rPr>
              <a:t> = the number of individuals never captured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9F742-9E05-4DAB-932B-A26A7CBA1B71}"/>
              </a:ext>
            </a:extLst>
          </p:cNvPr>
          <p:cNvSpPr txBox="1"/>
          <p:nvPr/>
        </p:nvSpPr>
        <p:spPr>
          <a:xfrm>
            <a:off x="949841" y="774553"/>
            <a:ext cx="3802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  <a:endParaRPr lang="en-US" sz="3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35A77-3915-477F-A47A-7DE3864543D9}"/>
              </a:ext>
            </a:extLst>
          </p:cNvPr>
          <p:cNvSpPr txBox="1"/>
          <p:nvPr/>
        </p:nvSpPr>
        <p:spPr>
          <a:xfrm>
            <a:off x="949840" y="2699706"/>
            <a:ext cx="3802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en-US" sz="3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2C082-DD5C-4898-A28C-1430886C2846}"/>
              </a:ext>
            </a:extLst>
          </p:cNvPr>
          <p:cNvSpPr txBox="1"/>
          <p:nvPr/>
        </p:nvSpPr>
        <p:spPr>
          <a:xfrm>
            <a:off x="949840" y="3211656"/>
            <a:ext cx="110330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1. Differences between </a:t>
            </a:r>
            <a:r>
              <a:rPr lang="en-US" sz="2600" u="sng" dirty="0">
                <a:solidFill>
                  <a:schemeClr val="bg1"/>
                </a:solidFill>
              </a:rPr>
              <a:t>detection probability</a:t>
            </a:r>
            <a:r>
              <a:rPr lang="en-US" sz="2600" dirty="0">
                <a:solidFill>
                  <a:schemeClr val="bg1"/>
                </a:solidFill>
              </a:rPr>
              <a:t> and </a:t>
            </a:r>
            <a:r>
              <a:rPr lang="en-US" sz="2600" u="sng" dirty="0">
                <a:solidFill>
                  <a:schemeClr val="bg1"/>
                </a:solidFill>
              </a:rPr>
              <a:t>capture probability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  <a:p>
            <a:r>
              <a:rPr lang="en-US" sz="2600" dirty="0">
                <a:solidFill>
                  <a:schemeClr val="bg1"/>
                </a:solidFill>
              </a:rPr>
              <a:t>2. Why different parameters for </a:t>
            </a:r>
            <a:r>
              <a:rPr lang="en-US" sz="2600" u="sng" dirty="0">
                <a:solidFill>
                  <a:schemeClr val="bg1"/>
                </a:solidFill>
              </a:rPr>
              <a:t>capture probability </a:t>
            </a:r>
            <a:r>
              <a:rPr lang="en-US" sz="2600" dirty="0">
                <a:solidFill>
                  <a:schemeClr val="bg1"/>
                </a:solidFill>
              </a:rPr>
              <a:t>and </a:t>
            </a:r>
            <a:r>
              <a:rPr lang="en-US" sz="2600" u="sng" dirty="0">
                <a:solidFill>
                  <a:schemeClr val="bg1"/>
                </a:solidFill>
              </a:rPr>
              <a:t>recapture probability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  <a:p>
            <a:r>
              <a:rPr lang="en-US" sz="2600" dirty="0">
                <a:solidFill>
                  <a:schemeClr val="bg1"/>
                </a:solidFill>
              </a:rPr>
              <a:t>3. What the heck is </a:t>
            </a:r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AB37-6396-4EEE-B3D1-044B8D748054}"/>
              </a:ext>
            </a:extLst>
          </p:cNvPr>
          <p:cNvSpPr txBox="1"/>
          <p:nvPr/>
        </p:nvSpPr>
        <p:spPr>
          <a:xfrm>
            <a:off x="949840" y="4753081"/>
            <a:ext cx="110330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 – </a:t>
            </a:r>
            <a:r>
              <a:rPr lang="en-US" sz="2600" i="1" dirty="0">
                <a:solidFill>
                  <a:schemeClr val="bg1"/>
                </a:solidFill>
              </a:rPr>
              <a:t>M</a:t>
            </a:r>
          </a:p>
          <a:p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i="1" dirty="0">
                <a:solidFill>
                  <a:schemeClr val="bg1"/>
                </a:solidFill>
              </a:rPr>
              <a:t>M</a:t>
            </a:r>
          </a:p>
          <a:p>
            <a:r>
              <a:rPr lang="en-US" sz="2600" dirty="0">
                <a:solidFill>
                  <a:schemeClr val="bg1"/>
                </a:solidFill>
              </a:rPr>
              <a:t>Population abundance (</a:t>
            </a:r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) is a derived parameter in these models</a:t>
            </a:r>
          </a:p>
        </p:txBody>
      </p:sp>
    </p:spTree>
    <p:extLst>
      <p:ext uri="{BB962C8B-B14F-4D97-AF65-F5344CB8AC3E}">
        <p14:creationId xmlns:p14="http://schemas.microsoft.com/office/powerpoint/2010/main" val="8232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B78FC-ECF7-4481-99CD-8243B22CF9F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2. Field Data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3. Format Data for Analysis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4. Fit Population Model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5. Examine Output and Visualize Results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*steps 3-5 in Program R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317B6-50F2-4C91-9CAA-03792A66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79" y="1125324"/>
            <a:ext cx="2533225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430811" y="1266451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x</a:t>
            </a:r>
            <a:endParaRPr lang="en-US" sz="3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738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J. Grant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43A0F-ADAA-4507-9940-2171C0EC5B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981" y="3092921"/>
            <a:ext cx="5024623" cy="3474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4B441-5A2A-42B8-9389-E3E41B2571FC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7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56647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6D3613E-A851-4CFC-952B-6901CDE8A173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66593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6736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615652-BCBF-49A6-84A2-40CF8D8174D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54706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21586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0AA28A-CB31-4B2D-AA9A-6421E236364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78405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42250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DB99D0-14AF-44E3-9D26-EA441615ABC5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52036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05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0E369E-A0F2-4BD1-BC6F-8571F539202F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71207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9090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D287CE-89A3-46A5-A08A-AF611BE5EFC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74595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88699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Lather-Rinse-Repeat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963C-48DA-46C5-A7C3-A5C2529D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58" y="1538764"/>
            <a:ext cx="3370683" cy="475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307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59092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08EBA7-BC6F-431C-BCC4-99FB446FED2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03761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9641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5E5697-EB6B-48A0-BF8F-62263B3F334E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33191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1903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F494CA-7DDB-492B-BDEA-F5BAF6C4EB78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22870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5735D69-212D-4B9B-BBB5-BA54269AED1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08923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09221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41636-2551-4949-A561-DF0583995EAD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13696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23293"/>
              </p:ext>
            </p:extLst>
          </p:nvPr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8408"/>
              </p:ext>
            </p:extLst>
          </p:nvPr>
        </p:nvGraphicFramePr>
        <p:xfrm>
          <a:off x="6272224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90067" y="1760220"/>
            <a:ext cx="3829323" cy="1833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78596" y="2270784"/>
            <a:ext cx="5229495" cy="72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69465"/>
              </p:ext>
            </p:extLst>
          </p:nvPr>
        </p:nvGraphicFramePr>
        <p:xfrm>
          <a:off x="6278596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83695" y="3592263"/>
            <a:ext cx="3829323" cy="767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84968" y="3009014"/>
            <a:ext cx="5229495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8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/>
        </p:nvGraphicFramePr>
        <p:xfrm>
          <a:off x="6278596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D4128-7517-4856-AE51-6D24C1B344C1}"/>
              </a:ext>
            </a:extLst>
          </p:cNvPr>
          <p:cNvSpPr txBox="1"/>
          <p:nvPr/>
        </p:nvSpPr>
        <p:spPr>
          <a:xfrm>
            <a:off x="7468237" y="4177758"/>
            <a:ext cx="3405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Toad 100:   </a:t>
            </a:r>
            <a:r>
              <a:rPr lang="en-US" sz="2800" b="1" dirty="0"/>
              <a:t>1111</a:t>
            </a:r>
          </a:p>
          <a:p>
            <a:r>
              <a:rPr lang="en-US" sz="2800" dirty="0"/>
              <a:t>Toad 101:   </a:t>
            </a:r>
            <a:r>
              <a:rPr lang="en-US" sz="2800" b="1" dirty="0"/>
              <a:t>1010</a:t>
            </a:r>
          </a:p>
          <a:p>
            <a:r>
              <a:rPr lang="en-US" sz="2800" dirty="0"/>
              <a:t>Toad 102:   </a:t>
            </a:r>
            <a:r>
              <a:rPr lang="en-US" sz="2800" b="1" dirty="0"/>
              <a:t>0101</a:t>
            </a:r>
            <a:r>
              <a:rPr lang="en-US" sz="28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83695" y="4341327"/>
            <a:ext cx="3829323" cy="767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78596" y="3386896"/>
            <a:ext cx="5229495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424DCF-04F6-4A63-B894-6C91266A817E}"/>
              </a:ext>
            </a:extLst>
          </p:cNvPr>
          <p:cNvSpPr/>
          <p:nvPr/>
        </p:nvSpPr>
        <p:spPr>
          <a:xfrm>
            <a:off x="7283302" y="5103682"/>
            <a:ext cx="2977117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0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Script: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Day3-CaptureRecapture_RMark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Breakout rooms: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 through the code: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26E20-866B-4957-8817-88FDF70051D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182371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36A1-FA15-4968-B4C6-E53F2AFDC854}"/>
              </a:ext>
            </a:extLst>
          </p:cNvPr>
          <p:cNvSpPr txBox="1"/>
          <p:nvPr/>
        </p:nvSpPr>
        <p:spPr>
          <a:xfrm>
            <a:off x="649258" y="1862132"/>
            <a:ext cx="7283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Advantages to collecting count data? Disadvantages?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Advantages to collecting capture-recapture data? Disadvantages?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would you collect capture-recapture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would you collect count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64A45-0671-4E90-B2F3-6C4CA317B2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559" y="3826953"/>
            <a:ext cx="3359571" cy="2926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5C8C-0F80-4DE4-B910-DC22019B6691}"/>
              </a:ext>
            </a:extLst>
          </p:cNvPr>
          <p:cNvSpPr txBox="1"/>
          <p:nvPr/>
        </p:nvSpPr>
        <p:spPr>
          <a:xfrm>
            <a:off x="9463330" y="640384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(Amy Hunt)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CC088-E667-4B8D-B70B-57E3F368B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426" y="1360343"/>
            <a:ext cx="2781836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DDFB1-C938-42AE-B6AB-77753B60E1FB}"/>
              </a:ext>
            </a:extLst>
          </p:cNvPr>
          <p:cNvSpPr txBox="1"/>
          <p:nvPr/>
        </p:nvSpPr>
        <p:spPr>
          <a:xfrm>
            <a:off x="9174462" y="321634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(Jessica Grant)</a:t>
            </a:r>
          </a:p>
        </p:txBody>
      </p:sp>
    </p:spTree>
    <p:extLst>
      <p:ext uri="{BB962C8B-B14F-4D97-AF65-F5344CB8AC3E}">
        <p14:creationId xmlns:p14="http://schemas.microsoft.com/office/powerpoint/2010/main" val="41015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67433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Capture-Mark-Recapture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36A1-FA15-4968-B4C6-E53F2AFDC854}"/>
              </a:ext>
            </a:extLst>
          </p:cNvPr>
          <p:cNvSpPr txBox="1"/>
          <p:nvPr/>
        </p:nvSpPr>
        <p:spPr>
          <a:xfrm>
            <a:off x="435936" y="1477411"/>
            <a:ext cx="7145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Method used to estimate the abundance of biological populations that involves ‘</a:t>
            </a:r>
            <a:r>
              <a:rPr lang="en-US" sz="2400" b="1" dirty="0">
                <a:solidFill>
                  <a:srgbClr val="FFFF00"/>
                </a:solidFill>
              </a:rPr>
              <a:t>capturing</a:t>
            </a:r>
            <a:r>
              <a:rPr lang="en-US" sz="2400" dirty="0">
                <a:solidFill>
                  <a:schemeClr val="bg1"/>
                </a:solidFill>
              </a:rPr>
              <a:t>’ individuals, ‘</a:t>
            </a:r>
            <a:r>
              <a:rPr lang="en-US" sz="2400" b="1" dirty="0">
                <a:solidFill>
                  <a:srgbClr val="FFFF00"/>
                </a:solidFill>
              </a:rPr>
              <a:t>marking</a:t>
            </a:r>
            <a:r>
              <a:rPr lang="en-US" sz="2400" dirty="0">
                <a:solidFill>
                  <a:schemeClr val="bg1"/>
                </a:solidFill>
              </a:rPr>
              <a:t>’ them, releasing them back into the population, and then determining the ratio of marked to unmarked individuals in the population during ‘</a:t>
            </a:r>
            <a:r>
              <a:rPr lang="en-US" sz="2400" b="1" dirty="0">
                <a:solidFill>
                  <a:srgbClr val="FFFF00"/>
                </a:solidFill>
              </a:rPr>
              <a:t>recapture</a:t>
            </a:r>
            <a:r>
              <a:rPr lang="en-US" sz="2400" dirty="0">
                <a:solidFill>
                  <a:schemeClr val="bg1"/>
                </a:solidFill>
              </a:rPr>
              <a:t>’ surveys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we can estimate the abundance of organisms like salamanders and pronghorn by counting them, why go through the trouble of capturing and marking them?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64A45-0671-4E90-B2F3-6C4CA317B2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559" y="3826953"/>
            <a:ext cx="3359571" cy="2926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5C8C-0F80-4DE4-B910-DC22019B6691}"/>
              </a:ext>
            </a:extLst>
          </p:cNvPr>
          <p:cNvSpPr txBox="1"/>
          <p:nvPr/>
        </p:nvSpPr>
        <p:spPr>
          <a:xfrm>
            <a:off x="9463330" y="640384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(Amy Hunt)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47029-9328-4258-90C2-372BC12F05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233" y="1266026"/>
            <a:ext cx="3704225" cy="2468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F05BF-3265-4F31-9363-591AABDAA87B}"/>
              </a:ext>
            </a:extLst>
          </p:cNvPr>
          <p:cNvSpPr txBox="1"/>
          <p:nvPr/>
        </p:nvSpPr>
        <p:spPr>
          <a:xfrm>
            <a:off x="9635658" y="338572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(iNaturalist)</a:t>
            </a:r>
          </a:p>
        </p:txBody>
      </p:sp>
    </p:spTree>
    <p:extLst>
      <p:ext uri="{BB962C8B-B14F-4D97-AF65-F5344CB8AC3E}">
        <p14:creationId xmlns:p14="http://schemas.microsoft.com/office/powerpoint/2010/main" val="796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67" y="360957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62" y="4235686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99" y="352054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85" y="4143637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5526B-2DE5-4EB7-B961-0C95B20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06" y="3243389"/>
            <a:ext cx="585267" cy="4572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D8821-1CED-44AF-B4F3-90D8302D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7809" y="3060978"/>
            <a:ext cx="585267" cy="457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9E59A2-D3BF-4B8A-AB00-69F5A6FA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1194" y="2454664"/>
            <a:ext cx="585267" cy="4572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E8B6DC-C2C3-4F9E-ABC8-4FC19D63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7184" y="3862447"/>
            <a:ext cx="585267" cy="457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FD9AB0-2BAF-412E-98A8-1EFA2E597A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7762" y="3807717"/>
            <a:ext cx="585267" cy="457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211069-81CE-43A1-9393-8C95A849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829" y="3579097"/>
            <a:ext cx="585267" cy="4572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94C370-E652-43A5-824A-06F04683E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4584" y="2913530"/>
            <a:ext cx="585267" cy="457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B474CD-F10C-4656-B6CF-E3273053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400" y="2589845"/>
            <a:ext cx="585267" cy="4572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6F6406-B03A-428F-AA0C-42D10FCE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012" y="2249790"/>
            <a:ext cx="585267" cy="45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F28373-9D31-473F-9BAD-73E10227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6075" y="1970026"/>
            <a:ext cx="585267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99" y="352054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85" y="4143637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5526B-2DE5-4EB7-B961-0C95B20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06" y="3243389"/>
            <a:ext cx="585267" cy="4572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D8821-1CED-44AF-B4F3-90D8302D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7809" y="3060978"/>
            <a:ext cx="585267" cy="457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9E59A2-D3BF-4B8A-AB00-69F5A6FA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1194" y="2454664"/>
            <a:ext cx="585267" cy="4572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E8B6DC-C2C3-4F9E-ABC8-4FC19D63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7184" y="3862447"/>
            <a:ext cx="585267" cy="457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FD9AB0-2BAF-412E-98A8-1EFA2E597A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7762" y="3807717"/>
            <a:ext cx="585267" cy="457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211069-81CE-43A1-9393-8C95A849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829" y="3579097"/>
            <a:ext cx="585267" cy="4572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94C370-E652-43A5-824A-06F04683E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4584" y="2913530"/>
            <a:ext cx="585267" cy="457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B474CD-F10C-4656-B6CF-E3273053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400" y="2589845"/>
            <a:ext cx="585267" cy="4572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6F6406-B03A-428F-AA0C-42D10FCE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012" y="2249790"/>
            <a:ext cx="585267" cy="45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F28373-9D31-473F-9BAD-73E10227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6075" y="1970026"/>
            <a:ext cx="585267" cy="457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A37F-D9D1-491B-8E5F-ADDA7605E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9800" y="2967931"/>
            <a:ext cx="585267" cy="457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A3FF0-A1F1-4741-B9F7-5A53DF2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433" y="3493479"/>
            <a:ext cx="585267" cy="457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B40018-21B7-4124-A753-0FB28A7C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0995" y="2287665"/>
            <a:ext cx="585267" cy="4572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A6B3DA-C776-4B0A-915F-F7F89842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92794" y="2321632"/>
            <a:ext cx="585267" cy="457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BCEDFA-346F-4792-94B9-980B0CEF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5104" y="4133296"/>
            <a:ext cx="585267" cy="457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529EFB-3A0E-4146-8223-9E596F073E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8241" y="2078292"/>
            <a:ext cx="585267" cy="457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7FF655-95A2-4213-AAD3-1A2F3EFDBB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6159" y="3746426"/>
            <a:ext cx="585267" cy="4572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298EDF-EED8-4919-8F34-8EF90E479D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07320" y="3681650"/>
            <a:ext cx="585267" cy="4572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07F09A-F8B4-4996-802B-9204400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1945" y="3202105"/>
            <a:ext cx="585267" cy="4572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90F49B-42A1-42C1-AC56-13F00034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62272" y="2770139"/>
            <a:ext cx="585267" cy="4572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D5AA0E-402D-4DA2-80FE-AFF22C6B9A46}"/>
              </a:ext>
            </a:extLst>
          </p:cNvPr>
          <p:cNvSpPr txBox="1"/>
          <p:nvPr/>
        </p:nvSpPr>
        <p:spPr>
          <a:xfrm>
            <a:off x="1282297" y="5176655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11B89-16BD-47EE-B1A7-A90F39BEA0F1}"/>
              </a:ext>
            </a:extLst>
          </p:cNvPr>
          <p:cNvSpPr txBox="1"/>
          <p:nvPr/>
        </p:nvSpPr>
        <p:spPr>
          <a:xfrm>
            <a:off x="5612977" y="5174052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5242F8-42C0-44DF-B079-DFFF4A375F2D}"/>
              </a:ext>
            </a:extLst>
          </p:cNvPr>
          <p:cNvSpPr txBox="1"/>
          <p:nvPr/>
        </p:nvSpPr>
        <p:spPr>
          <a:xfrm>
            <a:off x="9879682" y="5174052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8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112775-0F1D-4009-ACDC-D0085843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51" y="917079"/>
            <a:ext cx="4924048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87B33-897E-491D-BC07-F810D854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661" y="1191399"/>
            <a:ext cx="1645920" cy="1645920"/>
          </a:xfrm>
          <a:prstGeom prst="rect">
            <a:avLst/>
          </a:prstGeom>
        </p:spPr>
      </p:pic>
      <p:pic>
        <p:nvPicPr>
          <p:cNvPr id="10" name="Picture 2" descr="Analysis and Management of Animal Populations (9780127544069): Williams,  Byron K., Nichols, James D., Conroy, Michael J.: Books - Amazon.com">
            <a:extLst>
              <a:ext uri="{FF2B5EF4-FFF2-40B4-BE49-F238E27FC236}">
                <a16:creationId xmlns:a16="http://schemas.microsoft.com/office/drawing/2014/main" id="{F060430B-3E7C-421E-BAE1-882A8D3C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0771" y="3413828"/>
            <a:ext cx="25900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7502DB-0CCA-4D12-9191-7A5147D54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162" y="3413828"/>
            <a:ext cx="2250998" cy="3383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5A082-79FE-4137-AF03-DA15A4CE9C32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on Monday (12/6)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 you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Working through issues with your own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More complex examples of estimating abundance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Just to chat about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18256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5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9A10C7-FB4E-469E-9D32-37EDB7D6554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2570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DEA9-B0EA-4662-B645-70F4982F0D7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C9536-4E2A-4F18-91F8-42B726938253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</p:spTree>
    <p:extLst>
      <p:ext uri="{BB962C8B-B14F-4D97-AF65-F5344CB8AC3E}">
        <p14:creationId xmlns:p14="http://schemas.microsoft.com/office/powerpoint/2010/main" val="28434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FB2CD5-11C3-4C78-BCF6-C9352446BAF6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AE5EBA-7048-4612-B2A6-D0CDFAF2A85D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199671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FD09456-93CD-48A7-9EA3-5B0BA21B7349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F67613-7AF1-417F-86B0-F950BA11606F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15112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521DEC5-C8BC-40BA-93DC-37A8BEE75D74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0E9306-89A6-40D0-A593-1C0C1CA86801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345422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FCDBBB-7F32-47E5-A6A3-9C4FDDE85D39}"/>
              </a:ext>
            </a:extLst>
          </p:cNvPr>
          <p:cNvCxnSpPr>
            <a:cxnSpLocks/>
          </p:cNvCxnSpPr>
          <p:nvPr/>
        </p:nvCxnSpPr>
        <p:spPr>
          <a:xfrm>
            <a:off x="7332141" y="5407705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95BE662-C294-477C-AD38-7B29AFEF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239" y="4664108"/>
            <a:ext cx="58033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4ACABD-0FD8-49EC-A2A8-23C1C86621C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723" y="5100294"/>
            <a:ext cx="580338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00825-3F8B-4A13-9298-400C450E651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542" y="5852891"/>
            <a:ext cx="58033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009CFB-87ED-47AD-A2D9-40D4DF3028F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943" y="6364808"/>
            <a:ext cx="580338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CC75DE-8524-4BB7-8567-58F760B387F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341" y="6050174"/>
            <a:ext cx="580338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2DA6FA-13CA-46DA-8E52-5567E428D0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185" y="6145978"/>
            <a:ext cx="580338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1B7E2DA-2BD4-49A9-B4D3-F136DED9CE3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245" y="5301893"/>
            <a:ext cx="580338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D5DF95F-9365-489E-BF01-5B0C24BDB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128" y="4921288"/>
            <a:ext cx="580338" cy="457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9D9F1DE-A077-437D-B94A-C2B76F652F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022" y="5612139"/>
            <a:ext cx="580338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352E8E1-DF0A-4DA0-AE29-8F39015A409F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F3F8B2-2285-46E2-BEBE-5B433DBD737A}"/>
              </a:ext>
            </a:extLst>
          </p:cNvPr>
          <p:cNvSpPr/>
          <p:nvPr/>
        </p:nvSpPr>
        <p:spPr>
          <a:xfrm>
            <a:off x="2453758" y="5153795"/>
            <a:ext cx="2106285" cy="16592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4D99197-938F-4170-859C-3E5DACC72264}"/>
              </a:ext>
            </a:extLst>
          </p:cNvPr>
          <p:cNvSpPr/>
          <p:nvPr/>
        </p:nvSpPr>
        <p:spPr>
          <a:xfrm>
            <a:off x="8087259" y="4570383"/>
            <a:ext cx="2317369" cy="22303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3063F-708E-4C92-ABC5-505BF9F83ECB}"/>
              </a:ext>
            </a:extLst>
          </p:cNvPr>
          <p:cNvSpPr txBox="1"/>
          <p:nvPr/>
        </p:nvSpPr>
        <p:spPr>
          <a:xfrm>
            <a:off x="2632990" y="472139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Survey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F8FF60-942E-4A36-9C59-7EB10FA30245}"/>
              </a:ext>
            </a:extLst>
          </p:cNvPr>
          <p:cNvSpPr txBox="1"/>
          <p:nvPr/>
        </p:nvSpPr>
        <p:spPr>
          <a:xfrm>
            <a:off x="8281183" y="4180573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Survey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334A65-D8F7-48A9-A8A3-D1126E94E8A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266868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20783</TotalTime>
  <Words>1900</Words>
  <Application>Microsoft Office PowerPoint</Application>
  <PresentationFormat>Widescreen</PresentationFormat>
  <Paragraphs>723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gbarrile15@gmail.com</dc:creator>
  <cp:lastModifiedBy>Jason Carlisle</cp:lastModifiedBy>
  <cp:revision>112</cp:revision>
  <dcterms:created xsi:type="dcterms:W3CDTF">2021-06-10T16:42:55Z</dcterms:created>
  <dcterms:modified xsi:type="dcterms:W3CDTF">2021-12-03T21:13:49Z</dcterms:modified>
</cp:coreProperties>
</file>